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985a204b35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985a204b35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985a204b35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985a204b35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985a204b35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985a204b35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985a204b35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985a204b35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985a204b35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985a204b35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985a204b35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985a204b35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985a204b35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985a204b35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985a204b35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985a204b35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985a204b35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985a204b35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69387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90550" y="3514025"/>
            <a:ext cx="39585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DEEPDIVE IN RIDESHARE PICKUP PATTERNS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151925" y="4827975"/>
            <a:ext cx="59922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By: Yuly Alcantara, Shivani Chopra, Verina Hanien, Kenny Wu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9376E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850" y="4438700"/>
            <a:ext cx="1013150" cy="7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2"/>
          <p:cNvSpPr txBox="1"/>
          <p:nvPr>
            <p:ph idx="4294967295" type="title"/>
          </p:nvPr>
        </p:nvSpPr>
        <p:spPr>
          <a:xfrm>
            <a:off x="1424150" y="2076750"/>
            <a:ext cx="4057200" cy="9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72B8A"/>
                </a:solidFill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b="1">
              <a:solidFill>
                <a:srgbClr val="F72B8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72B8A"/>
                </a:solidFill>
                <a:latin typeface="Montserrat"/>
                <a:ea typeface="Montserrat"/>
                <a:cs typeface="Montserrat"/>
                <a:sym typeface="Montserrat"/>
              </a:rPr>
              <a:t>ANY QUESTIONS? </a:t>
            </a:r>
            <a:endParaRPr b="1">
              <a:solidFill>
                <a:srgbClr val="F72B8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75900" y="961573"/>
            <a:ext cx="2415254" cy="3220348"/>
          </a:xfrm>
          <a:prstGeom prst="rect">
            <a:avLst/>
          </a:prstGeom>
          <a:noFill/>
          <a:ln cap="flat" cmpd="sng" w="19050">
            <a:solidFill>
              <a:srgbClr val="F72B8A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9376E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DE90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850" y="4438700"/>
            <a:ext cx="1013150" cy="7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idx="4294967295" type="title"/>
          </p:nvPr>
        </p:nvSpPr>
        <p:spPr>
          <a:xfrm>
            <a:off x="1068800" y="2285400"/>
            <a:ext cx="2807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72B8A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1">
              <a:solidFill>
                <a:srgbClr val="F72B8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572000" y="1071750"/>
            <a:ext cx="4572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AutoNum type="arabicPeriod"/>
            </a:pPr>
            <a:r>
              <a:rPr lang="en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Mission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AutoNum type="arabicPeriod"/>
            </a:pPr>
            <a:r>
              <a:rPr lang="en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Hypothesis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AutoNum type="arabicPeriod"/>
            </a:pPr>
            <a:r>
              <a:rPr lang="en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 Manipulation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AutoNum type="arabicPeriod"/>
            </a:pPr>
            <a:r>
              <a:rPr lang="en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 Analysis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AutoNum type="arabicPeriod"/>
            </a:pPr>
            <a:r>
              <a:rPr lang="en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Key Conclusions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AutoNum type="arabicPeriod"/>
            </a:pPr>
            <a:r>
              <a:rPr lang="en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Next Steps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AutoNum type="arabicPeriod"/>
            </a:pPr>
            <a:r>
              <a:rPr lang="en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Questions 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9376E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/>
        </p:nvSpPr>
        <p:spPr>
          <a:xfrm>
            <a:off x="1619100" y="1620000"/>
            <a:ext cx="5905800" cy="19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Our mission was to analyze publicly available rideshare data from 2014. The LYFT data sourced contained pick-ups across all of NYC, including the time and location (latitude &amp; longitude) of the pickup. 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Prior to analyzing the data, a hypothesis was created based on the fields provided. The data was transformed using excel and a RESTful API was created using Flask. A combination of HTML, JavaScript, Plotly and D3 was used to create a heatmap, cluster, marker and graphs to help visually analyze the data.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850" y="4438700"/>
            <a:ext cx="1013150" cy="70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9376E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/>
        </p:nvSpPr>
        <p:spPr>
          <a:xfrm>
            <a:off x="1619100" y="1620000"/>
            <a:ext cx="5905800" cy="19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We predicted that the pickup concentration would primarily be in the evenings, between 9:00PM - 11:59PM, in hot spots such as Greenwich / East Village and Union Square. 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850" y="4438700"/>
            <a:ext cx="1013150" cy="7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72B8A"/>
                </a:solidFill>
                <a:latin typeface="Montserrat"/>
                <a:ea typeface="Montserrat"/>
                <a:cs typeface="Montserrat"/>
                <a:sym typeface="Montserrat"/>
              </a:rPr>
              <a:t>HYPOTHESIS</a:t>
            </a:r>
            <a:endParaRPr b="1">
              <a:solidFill>
                <a:srgbClr val="F72B8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9376E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/>
        </p:nvSpPr>
        <p:spPr>
          <a:xfrm>
            <a:off x="483425" y="1620000"/>
            <a:ext cx="8264700" cy="19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original dataset for </a:t>
            </a: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FY </a:t>
            </a: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2014 LYFT pickups was more than 250K rows, which was too lengthy for our purposes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Upon further evaluation, one day’s worth data from Friday, September 5th was utilized for our purposes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○"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This helped condense our dataset to just ~5.7K rows, which was more manageable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○"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Friday data was chosen to better understand rideshare activity during peak recreational times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data cut was done on Excel and a CSV was utilized to create the RESTful API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850" y="4438700"/>
            <a:ext cx="1013150" cy="7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72B8A"/>
                </a:solidFill>
                <a:latin typeface="Montserrat"/>
                <a:ea typeface="Montserrat"/>
                <a:cs typeface="Montserrat"/>
                <a:sym typeface="Montserrat"/>
              </a:rPr>
              <a:t>DATA MANIPULATION</a:t>
            </a:r>
            <a:endParaRPr b="1">
              <a:solidFill>
                <a:srgbClr val="F72B8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9376E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/>
        </p:nvSpPr>
        <p:spPr>
          <a:xfrm>
            <a:off x="483425" y="1620000"/>
            <a:ext cx="8264700" cy="19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 order to better understand the data, the following visualizations were chosen: 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Heatmap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Clusters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Markers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Charts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○"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Pickups by Hour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○"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Pickups by Hour Grouping (every 3 hours) 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850" y="4438700"/>
            <a:ext cx="1013150" cy="7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72B8A"/>
                </a:solidFill>
                <a:latin typeface="Montserrat"/>
                <a:ea typeface="Montserrat"/>
                <a:cs typeface="Montserrat"/>
                <a:sym typeface="Montserrat"/>
              </a:rPr>
              <a:t>DATA ANALYSIS</a:t>
            </a:r>
            <a:endParaRPr b="1">
              <a:solidFill>
                <a:srgbClr val="F72B8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9376E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850" y="4438700"/>
            <a:ext cx="1013150" cy="7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72B8A"/>
                </a:solidFill>
                <a:latin typeface="Montserrat"/>
                <a:ea typeface="Montserrat"/>
                <a:cs typeface="Montserrat"/>
                <a:sym typeface="Montserrat"/>
              </a:rPr>
              <a:t>KEY OBSERVATIONS </a:t>
            </a:r>
            <a:r>
              <a:rPr b="1" baseline="30000" lang="en">
                <a:solidFill>
                  <a:srgbClr val="F72B8A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 baseline="30000">
              <a:solidFill>
                <a:srgbClr val="F72B8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6350" y="1661825"/>
            <a:ext cx="3474501" cy="2776873"/>
          </a:xfrm>
          <a:prstGeom prst="rect">
            <a:avLst/>
          </a:prstGeom>
          <a:noFill/>
          <a:ln cap="flat" cmpd="sng" w="19050">
            <a:solidFill>
              <a:srgbClr val="F72B8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9" name="Google Shape;9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1300" y="1661825"/>
            <a:ext cx="3398359" cy="2776874"/>
          </a:xfrm>
          <a:prstGeom prst="rect">
            <a:avLst/>
          </a:prstGeom>
          <a:noFill/>
          <a:ln cap="flat" cmpd="sng" w="19050">
            <a:solidFill>
              <a:srgbClr val="F72B8A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0" name="Google Shape;100;p19"/>
          <p:cNvSpPr txBox="1"/>
          <p:nvPr/>
        </p:nvSpPr>
        <p:spPr>
          <a:xfrm>
            <a:off x="788175" y="1053425"/>
            <a:ext cx="3481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Ride pickups are primarily in Manhattan, midtown and below</a:t>
            </a:r>
            <a:endParaRPr b="1" baseline="30000"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" name="Google Shape;101;p19"/>
          <p:cNvSpPr txBox="1"/>
          <p:nvPr/>
        </p:nvSpPr>
        <p:spPr>
          <a:xfrm>
            <a:off x="4572000" y="1053425"/>
            <a:ext cx="3558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Clusters reflect that there’s a greater concentration of pickups in Greenwich Village and Midtown West</a:t>
            </a:r>
            <a:endParaRPr b="1"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65825" y="4715575"/>
            <a:ext cx="47403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Montserrat"/>
              <a:buAutoNum type="arabicPeriod"/>
            </a:pPr>
            <a:r>
              <a:rPr lang="en" sz="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Based on public LYFT data from September 5, 2014</a:t>
            </a:r>
            <a:endParaRPr sz="9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9376E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850" y="4438700"/>
            <a:ext cx="1013150" cy="7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0"/>
          <p:cNvSpPr txBox="1"/>
          <p:nvPr/>
        </p:nvSpPr>
        <p:spPr>
          <a:xfrm>
            <a:off x="926550" y="3700038"/>
            <a:ext cx="7290900" cy="95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"/>
              <a:buAutoNum type="arabicPeriod"/>
            </a:pPr>
            <a:r>
              <a:rPr b="1" lang="en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Significant decline in pickups between 6:00 AM - 8:59 AM, likely due to:</a:t>
            </a:r>
            <a:endParaRPr b="1"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"/>
              <a:buAutoNum type="alphaLcPeriod"/>
            </a:pPr>
            <a:r>
              <a:rPr b="1" lang="en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Friday WFH days</a:t>
            </a:r>
            <a:endParaRPr b="1"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"/>
              <a:buAutoNum type="alphaLcPeriod"/>
            </a:pPr>
            <a:r>
              <a:rPr b="1" lang="en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Delayed morning commuter traffic</a:t>
            </a:r>
            <a:endParaRPr b="1"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"/>
              <a:buAutoNum type="arabicPeriod"/>
            </a:pPr>
            <a:r>
              <a:rPr b="1" lang="en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Predicted peaks from 12:00 AM - 2:59 AM &amp; 9:00 PM - 11:59 PM</a:t>
            </a:r>
            <a:endParaRPr b="1"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"/>
              <a:buAutoNum type="alphaLcPeriod"/>
            </a:pPr>
            <a:r>
              <a:rPr b="1" lang="en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Thursday HH likely drove the 12:00 AM - 2:59 AM pickup traffic</a:t>
            </a:r>
            <a:endParaRPr b="1"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"/>
              <a:buAutoNum type="alphaLcPeriod"/>
            </a:pPr>
            <a:r>
              <a:rPr b="1" lang="en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Friday night rendezvous in the city drove evening pickups</a:t>
            </a:r>
            <a:endParaRPr b="1"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72B8A"/>
                </a:solidFill>
                <a:latin typeface="Montserrat"/>
                <a:ea typeface="Montserrat"/>
                <a:cs typeface="Montserrat"/>
                <a:sym typeface="Montserrat"/>
              </a:rPr>
              <a:t>KEY OBSERVATIONS (cont’d) </a:t>
            </a:r>
            <a:r>
              <a:rPr b="1" baseline="30000" lang="en">
                <a:solidFill>
                  <a:srgbClr val="F72B8A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 baseline="30000">
              <a:solidFill>
                <a:srgbClr val="F72B8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" name="Google Shape;110;p20"/>
          <p:cNvSpPr txBox="1"/>
          <p:nvPr/>
        </p:nvSpPr>
        <p:spPr>
          <a:xfrm>
            <a:off x="65825" y="4715575"/>
            <a:ext cx="47403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Montserrat"/>
              <a:buAutoNum type="arabicPeriod"/>
            </a:pPr>
            <a:r>
              <a:rPr lang="en" sz="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Based on public LYFT data from September 5, 2014</a:t>
            </a:r>
            <a:endParaRPr sz="9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9275" y="1141163"/>
            <a:ext cx="7185450" cy="2495250"/>
          </a:xfrm>
          <a:prstGeom prst="rect">
            <a:avLst/>
          </a:prstGeom>
          <a:noFill/>
          <a:ln cap="flat" cmpd="sng" w="19050">
            <a:solidFill>
              <a:srgbClr val="F72B8A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9376E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0850" y="4438700"/>
            <a:ext cx="1013150" cy="7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72B8A"/>
                </a:solidFill>
                <a:latin typeface="Montserrat"/>
                <a:ea typeface="Montserrat"/>
                <a:cs typeface="Montserrat"/>
                <a:sym typeface="Montserrat"/>
              </a:rPr>
              <a:t>Next Steps &amp; Conclusions</a:t>
            </a:r>
            <a:endParaRPr b="1" baseline="30000">
              <a:solidFill>
                <a:srgbClr val="F72B8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p21"/>
          <p:cNvSpPr txBox="1"/>
          <p:nvPr/>
        </p:nvSpPr>
        <p:spPr>
          <a:xfrm>
            <a:off x="341550" y="1228650"/>
            <a:ext cx="84609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If we had more time, we would have looked in to the following: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Comparing LYFT pickups to UBER across the same geo-locations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AutoNum type="alphaLcPeriod"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Analyzed advantage of market share 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AutoNum type="alphaLcPeriod"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Better assessed supply - demand across neighborhoods based on a more comprehensive rideshare dataset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Further analyzing LYFT data: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AutoNum type="alphaLcPeriod"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Comparison of hour grouping data across all days of the week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AutoNum type="alphaLcPeriod"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Distribution of daily pick up volume across weekdays, weekends and holidays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